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4" r:id="rId3"/>
    <p:sldId id="272" r:id="rId4"/>
    <p:sldId id="295" r:id="rId5"/>
    <p:sldId id="297" r:id="rId6"/>
    <p:sldId id="298" r:id="rId7"/>
    <p:sldId id="299" r:id="rId8"/>
    <p:sldId id="296" r:id="rId9"/>
    <p:sldId id="273" r:id="rId10"/>
    <p:sldId id="300" r:id="rId11"/>
    <p:sldId id="301" r:id="rId12"/>
    <p:sldId id="302" r:id="rId13"/>
    <p:sldId id="306" r:id="rId14"/>
    <p:sldId id="307" r:id="rId15"/>
    <p:sldId id="303" r:id="rId16"/>
    <p:sldId id="304" r:id="rId17"/>
    <p:sldId id="308" r:id="rId18"/>
    <p:sldId id="305" r:id="rId19"/>
    <p:sldId id="30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27AAAC3-2D12-458D-8085-E66CD892B685}">
          <p14:sldIdLst>
            <p14:sldId id="256"/>
            <p14:sldId id="294"/>
            <p14:sldId id="272"/>
            <p14:sldId id="295"/>
            <p14:sldId id="297"/>
            <p14:sldId id="298"/>
            <p14:sldId id="299"/>
            <p14:sldId id="296"/>
            <p14:sldId id="273"/>
            <p14:sldId id="300"/>
            <p14:sldId id="301"/>
            <p14:sldId id="302"/>
            <p14:sldId id="306"/>
            <p14:sldId id="307"/>
            <p14:sldId id="303"/>
            <p14:sldId id="304"/>
            <p14:sldId id="308"/>
            <p14:sldId id="305"/>
            <p14:sldId id="30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5893-6AD4-4561-B7CB-380EE67AD0C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EF91-3540-4D01-99DB-1369D2509DB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5893-6AD4-4561-B7CB-380EE67AD0C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EF91-3540-4D01-99DB-1369D2509D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5893-6AD4-4561-B7CB-380EE67AD0C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EF91-3540-4D01-99DB-1369D2509D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5893-6AD4-4561-B7CB-380EE67AD0C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EF91-3540-4D01-99DB-1369D2509D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5893-6AD4-4561-B7CB-380EE67AD0C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206EF91-3540-4D01-99DB-1369D2509DB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5893-6AD4-4561-B7CB-380EE67AD0C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EF91-3540-4D01-99DB-1369D2509D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5893-6AD4-4561-B7CB-380EE67AD0C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EF91-3540-4D01-99DB-1369D2509D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5893-6AD4-4561-B7CB-380EE67AD0C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EF91-3540-4D01-99DB-1369D2509D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5893-6AD4-4561-B7CB-380EE67AD0C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EF91-3540-4D01-99DB-1369D2509D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5893-6AD4-4561-B7CB-380EE67AD0C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EF91-3540-4D01-99DB-1369D2509D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5893-6AD4-4561-B7CB-380EE67AD0C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EF91-3540-4D01-99DB-1369D2509D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4B75893-6AD4-4561-B7CB-380EE67AD0C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206EF91-3540-4D01-99DB-1369D2509DBC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57119" y="478413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err="1" smtClean="0">
                <a:solidFill>
                  <a:srgbClr val="FFFF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Рощинская</a:t>
            </a:r>
            <a:r>
              <a:rPr lang="ru-RU" altLang="ru-RU" b="1" dirty="0" smtClean="0">
                <a:solidFill>
                  <a:srgbClr val="FFFF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поселковая библиотека </a:t>
            </a:r>
          </a:p>
          <a:p>
            <a:pPr algn="ctr"/>
            <a:r>
              <a:rPr lang="ru-RU" altLang="ru-RU" b="1" dirty="0" smtClean="0">
                <a:solidFill>
                  <a:srgbClr val="FFFF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представляет</a:t>
            </a:r>
            <a:endParaRPr lang="ru-RU" altLang="ru-RU" b="1" dirty="0">
              <a:solidFill>
                <a:srgbClr val="FFFF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268760"/>
            <a:ext cx="828092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ЗНАКОМЬТЕСЬ - НОВЫЕ КНИГИ!</a:t>
            </a:r>
          </a:p>
          <a:p>
            <a:pPr algn="ctr"/>
            <a:endParaRPr lang="ru-RU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ru-RU" dirty="0" smtClean="0">
              <a:solidFill>
                <a:srgbClr val="FFFFCC"/>
              </a:solidFill>
              <a:latin typeface="Appetite New" pitchFamily="50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9952" y="6178641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2020 г.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8244407" y="6165304"/>
            <a:ext cx="792089" cy="6926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16+</a:t>
            </a:r>
            <a:endParaRPr lang="ru-RU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719" y="2524021"/>
            <a:ext cx="5076395" cy="36412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95958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36" y="252555"/>
            <a:ext cx="8720132" cy="653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1556792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white"/>
                </a:solidFill>
              </a:rPr>
              <a:t> </a:t>
            </a:r>
            <a:endParaRPr lang="ru-RU" sz="1600" dirty="0">
              <a:solidFill>
                <a:schemeClr val="bg1">
                  <a:lumMod val="85000"/>
                  <a:lumOff val="1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79375" y="1926124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white"/>
                </a:solidFill>
              </a:rPr>
              <a:t> </a:t>
            </a:r>
            <a:endParaRPr lang="ru-RU" sz="1600" dirty="0">
              <a:solidFill>
                <a:schemeClr val="bg1">
                  <a:lumMod val="85000"/>
                  <a:lumOff val="1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02060" y="471880"/>
            <a:ext cx="79743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Слава </a:t>
            </a:r>
            <a:r>
              <a:rPr lang="ru-RU" sz="1500" b="1" i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Сэ</a:t>
            </a:r>
            <a:r>
              <a:rPr lang="ru-RU" sz="15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  <a:r>
              <a:rPr lang="ru-RU" sz="15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—творческий </a:t>
            </a:r>
            <a:r>
              <a:rPr lang="ru-RU" sz="1500" dirty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псевдоним латвийского писателя Вячеслава Солдатенко, пишущего в жанре современной юмористической прозы. </a:t>
            </a:r>
            <a:r>
              <a:rPr lang="ru-RU" sz="15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 2000 </a:t>
            </a:r>
            <a:r>
              <a:rPr lang="ru-RU" sz="1500" dirty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году </a:t>
            </a:r>
            <a:r>
              <a:rPr lang="ru-RU" sz="15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Вячеслав дипломированный практический психолог, остается </a:t>
            </a:r>
            <a:r>
              <a:rPr lang="ru-RU" sz="1500" dirty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без работы. Тогда </a:t>
            </a:r>
            <a:r>
              <a:rPr lang="ru-RU" sz="15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он вспомнил, что </a:t>
            </a:r>
            <a:r>
              <a:rPr lang="ru-RU" sz="1500" dirty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 армии учился сантехническому ремеслу, и кардинально сменил профессию. </a:t>
            </a:r>
            <a:r>
              <a:rPr lang="ru-RU" sz="15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 своей работе и жизни он начал вести блог, пользовавшийся огромной популярностью</a:t>
            </a:r>
            <a:r>
              <a:rPr lang="ru-RU" sz="1500" dirty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В произведениях Славы </a:t>
            </a:r>
            <a:r>
              <a:rPr lang="ru-RU" sz="15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Сэ</a:t>
            </a:r>
            <a:r>
              <a:rPr lang="ru-RU" sz="1500" dirty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обыденные жизненные ситуации описаны с легким</a:t>
            </a:r>
            <a:r>
              <a:rPr lang="ru-RU" sz="15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оригинальным юмором</a:t>
            </a:r>
            <a:r>
              <a:rPr lang="ru-RU" sz="1500" dirty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endParaRPr lang="ru-RU" sz="1500" dirty="0" smtClean="0">
              <a:solidFill>
                <a:schemeClr val="bg1">
                  <a:lumMod val="85000"/>
                  <a:lumOff val="1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ru-RU" sz="15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«Разводы» </a:t>
            </a:r>
            <a:r>
              <a:rPr lang="ru-RU" sz="15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</a:p>
          <a:p>
            <a:pPr algn="just"/>
            <a:r>
              <a:rPr lang="ru-RU" sz="15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Небольшое </a:t>
            </a:r>
            <a:r>
              <a:rPr lang="ru-RU" sz="1500" dirty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иллюстрированное издание включает в себя тексты сразу трех разных жанров: несколько смешных, но имеющих философский подтекст рассказов</a:t>
            </a:r>
            <a:r>
              <a:rPr lang="ru-RU" sz="15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ru-RU" sz="1500" dirty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пьесу-сценарий «Разводы» и роман «Режиссер» о юном представителе «золотой молодежи», внезапно оказавшемся в сельской глуши</a:t>
            </a:r>
            <a:r>
              <a:rPr lang="ru-RU" sz="15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pPr algn="just"/>
            <a:endParaRPr lang="ru-RU" sz="1500" dirty="0" smtClean="0">
              <a:solidFill>
                <a:schemeClr val="bg1">
                  <a:lumMod val="85000"/>
                  <a:lumOff val="1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ru-RU" sz="15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«Когда утонет черепаха»  </a:t>
            </a:r>
          </a:p>
          <a:p>
            <a:pPr algn="just"/>
            <a:r>
              <a:rPr lang="ru-RU" sz="15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Роман напоминающий смешные </a:t>
            </a:r>
            <a:r>
              <a:rPr lang="ru-RU" sz="1500" dirty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зарисовки из повседневной жизни. В книге собрано несколько историй, названных по именам главных героев</a:t>
            </a:r>
            <a:r>
              <a:rPr lang="ru-RU" sz="15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pPr algn="just"/>
            <a:endParaRPr lang="ru-RU" sz="1500" dirty="0" smtClean="0">
              <a:solidFill>
                <a:schemeClr val="bg1">
                  <a:lumMod val="85000"/>
                  <a:lumOff val="1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ru-RU" sz="15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«Сантехник с пылу  и с жаром» </a:t>
            </a:r>
          </a:p>
          <a:p>
            <a:pPr algn="just"/>
            <a:r>
              <a:rPr lang="ru-RU" sz="15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Книга – сборник рассказов про </a:t>
            </a:r>
            <a:r>
              <a:rPr lang="ru-RU" sz="1500" dirty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идеального мужчину, который, как обычно, женат на некрасивой подруге; про завхоза, способного без огня, посуды и без рук на обратной стороне луны приготовить из камней лазанью; про лучшие шорты микрорайона по имени Мария и много про кого еще. Мужчины узнают о том, как не дать себя переделать, женщины – как правильно бросать мужчин, а поэты найдут уникальный рецепт популярности.</a:t>
            </a:r>
          </a:p>
        </p:txBody>
      </p:sp>
    </p:spTree>
    <p:extLst>
      <p:ext uri="{BB962C8B-B14F-4D97-AF65-F5344CB8AC3E}">
        <p14:creationId xmlns:p14="http://schemas.microsoft.com/office/powerpoint/2010/main" val="147084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37" y="215717"/>
            <a:ext cx="8509535" cy="648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188640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84211" y="1916832"/>
            <a:ext cx="63926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8678" y="189711"/>
            <a:ext cx="84517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42147" y="428257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Bahnschrift Light SemiCondensed" panose="020B0502040204020203" pitchFamily="34" charset="0"/>
              </a:rPr>
              <a:t>Александра Маринина</a:t>
            </a:r>
            <a:endParaRPr lang="ru-RU" sz="5400" b="1" dirty="0">
              <a:solidFill>
                <a:schemeClr val="bg1">
                  <a:lumMod val="65000"/>
                  <a:lumOff val="35000"/>
                </a:schemeClr>
              </a:solidFill>
              <a:latin typeface="Bahnschrift Light SemiCondensed" panose="020B0502040204020203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2808312" cy="4357959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382" y="1608498"/>
            <a:ext cx="2808312" cy="4378261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9432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36" y="252555"/>
            <a:ext cx="8652544" cy="6344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1556792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white"/>
                </a:solidFill>
              </a:rPr>
              <a:t> </a:t>
            </a:r>
            <a:endParaRPr lang="ru-RU" sz="1600" dirty="0">
              <a:solidFill>
                <a:prstClr val="black">
                  <a:lumMod val="85000"/>
                  <a:lumOff val="15000"/>
                </a:prst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79375" y="1926124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white"/>
                </a:solidFill>
              </a:rPr>
              <a:t> </a:t>
            </a:r>
            <a:endParaRPr lang="ru-RU" sz="1600" dirty="0">
              <a:solidFill>
                <a:prstClr val="black">
                  <a:lumMod val="85000"/>
                  <a:lumOff val="15000"/>
                </a:prst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02060" y="471880"/>
            <a:ext cx="7776864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500" b="1" i="1" dirty="0">
              <a:solidFill>
                <a:prstClr val="black">
                  <a:lumMod val="85000"/>
                  <a:lumOff val="15000"/>
                </a:prst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ru-RU" sz="1600" b="1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Александра Маринина </a:t>
            </a:r>
            <a:r>
              <a:rPr lang="ru-RU" sz="16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– псевдоним российской писательницы Марины Анатольевны Алексеевой, признанного мастера детективного жанра.</a:t>
            </a:r>
            <a:endParaRPr lang="ru-RU" sz="1500" b="1" i="1" dirty="0" smtClean="0">
              <a:solidFill>
                <a:prstClr val="black">
                  <a:lumMod val="85000"/>
                  <a:lumOff val="15000"/>
                </a:prst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ru-RU" sz="1500" b="1" i="1" dirty="0">
              <a:solidFill>
                <a:prstClr val="black">
                  <a:lumMod val="85000"/>
                  <a:lumOff val="15000"/>
                </a:prst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ru-RU" sz="1500" b="1" i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«Другая правда» т.1</a:t>
            </a:r>
          </a:p>
          <a:p>
            <a:r>
              <a:rPr lang="ru-RU" sz="15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</a:t>
            </a:r>
          </a:p>
          <a:p>
            <a:r>
              <a:rPr lang="ru-RU" sz="1500" dirty="0">
                <a:solidFill>
                  <a:prstClr val="black">
                    <a:lumMod val="85000"/>
                    <a:lumOff val="15000"/>
                  </a:prst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5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После </a:t>
            </a:r>
            <a:r>
              <a:rPr lang="ru-RU" sz="1500" dirty="0">
                <a:solidFill>
                  <a:prstClr val="black">
                    <a:lumMod val="85000"/>
                    <a:lumOff val="15000"/>
                  </a:prst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заслуженного отпуска Анастасия Каменская вновь возвращается на работу в частное агентство «</a:t>
            </a:r>
            <a:r>
              <a:rPr lang="ru-RU" sz="15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Власта</a:t>
            </a:r>
            <a:r>
              <a:rPr lang="ru-RU" sz="15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».  Шеф просит ее провести </a:t>
            </a:r>
            <a:r>
              <a:rPr lang="ru-RU" sz="1500" dirty="0">
                <a:solidFill>
                  <a:prstClr val="black">
                    <a:lumMod val="85000"/>
                    <a:lumOff val="15000"/>
                  </a:prst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мастер-класс по уголовному делу для одного клиента – молодого журналиста из Тюмени Петра </a:t>
            </a:r>
            <a:r>
              <a:rPr lang="ru-RU" sz="15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Кравченко, который </a:t>
            </a:r>
            <a:r>
              <a:rPr lang="ru-RU" sz="1500" dirty="0">
                <a:solidFill>
                  <a:prstClr val="black">
                    <a:lumMod val="85000"/>
                    <a:lumOff val="15000"/>
                  </a:prst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собирается написать книгу, посвященную старому делу о тройном убийстве, и нуждается в консультации опытного специалиста. Анастасия не уверена в своих силах, но берется за обучение легкомысленного юнца, еще не зная, к чему все это приведет</a:t>
            </a:r>
            <a:r>
              <a:rPr lang="ru-RU" sz="15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…</a:t>
            </a:r>
          </a:p>
          <a:p>
            <a:endParaRPr lang="ru-RU" sz="1500" b="1" i="1" dirty="0">
              <a:solidFill>
                <a:prstClr val="black">
                  <a:lumMod val="85000"/>
                  <a:lumOff val="15000"/>
                </a:prst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ru-RU" sz="1500" b="1" i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«Другая правда» т. 2</a:t>
            </a:r>
          </a:p>
          <a:p>
            <a:pPr algn="ctr"/>
            <a:endParaRPr lang="ru-RU" sz="1500" b="1" i="1" dirty="0" smtClean="0">
              <a:solidFill>
                <a:prstClr val="black">
                  <a:lumMod val="85000"/>
                  <a:lumOff val="15000"/>
                </a:prst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sz="15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Согласившись </a:t>
            </a:r>
            <a:r>
              <a:rPr lang="ru-RU" sz="1500" dirty="0">
                <a:solidFill>
                  <a:prstClr val="black">
                    <a:lumMod val="85000"/>
                    <a:lumOff val="15000"/>
                  </a:prst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помочь шефу и его жене в работе с молодым журналистом, желающим написать книгу о давно забытом уголовном деле, Анастасия Каменская и не подозревала, во что ввязывается. Ворошить прошлое зачастую опасно и… мучительно. </a:t>
            </a:r>
            <a:r>
              <a:rPr lang="ru-RU" sz="15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В </a:t>
            </a:r>
            <a:r>
              <a:rPr lang="ru-RU" sz="1500" dirty="0">
                <a:solidFill>
                  <a:prstClr val="black">
                    <a:lumMod val="85000"/>
                    <a:lumOff val="15000"/>
                  </a:prst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1998 году в центре Москвы были убиты супруги Даниловы и их шестилетняя дочь. Спустя два месяца их сосед явился в милицию с повинной, но на суде от показаний отказался, заявив, что сотрудники органов избили его и заставили признаться. Несмотря на это, мужчина получил пожизненный срок.</a:t>
            </a:r>
          </a:p>
        </p:txBody>
      </p:sp>
    </p:spTree>
    <p:extLst>
      <p:ext uri="{BB962C8B-B14F-4D97-AF65-F5344CB8AC3E}">
        <p14:creationId xmlns:p14="http://schemas.microsoft.com/office/powerpoint/2010/main" val="345588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38" y="189711"/>
            <a:ext cx="8887957" cy="6604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188640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84211" y="1916832"/>
            <a:ext cx="63926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prstClr val="white"/>
                </a:solidFill>
              </a:rPr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8678" y="189711"/>
            <a:ext cx="84517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32951" y="577424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Bahnschrift Light SemiCondensed" panose="020B0502040204020203" pitchFamily="34" charset="0"/>
              </a:rPr>
              <a:t>Евгения Горская</a:t>
            </a:r>
            <a:endParaRPr lang="ru-RU" sz="5400" b="1" dirty="0">
              <a:solidFill>
                <a:prstClr val="black">
                  <a:lumMod val="65000"/>
                  <a:lumOff val="35000"/>
                </a:prstClr>
              </a:solidFill>
              <a:latin typeface="Bahnschrift Light SemiCondensed" panose="020B0502040204020203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62941"/>
            <a:ext cx="2372651" cy="3830545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196" y="1662941"/>
            <a:ext cx="2436640" cy="3816424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662941"/>
            <a:ext cx="2425446" cy="3816424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7188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85" y="188640"/>
            <a:ext cx="8720132" cy="653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1556792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white"/>
                </a:solidFill>
              </a:rPr>
              <a:t> </a:t>
            </a:r>
            <a:endParaRPr lang="ru-RU" sz="1600" dirty="0">
              <a:solidFill>
                <a:prstClr val="black">
                  <a:lumMod val="85000"/>
                  <a:lumOff val="15000"/>
                </a:prst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79375" y="1926124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white"/>
                </a:solidFill>
              </a:rPr>
              <a:t> </a:t>
            </a:r>
            <a:endParaRPr lang="ru-RU" sz="1600" dirty="0">
              <a:solidFill>
                <a:prstClr val="black">
                  <a:lumMod val="85000"/>
                  <a:lumOff val="15000"/>
                </a:prst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02060" y="292549"/>
            <a:ext cx="797439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Евгения </a:t>
            </a:r>
            <a:r>
              <a:rPr lang="ru-RU" sz="1500" b="1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Горская </a:t>
            </a:r>
            <a:r>
              <a:rPr lang="ru-RU" sz="150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 родилась </a:t>
            </a:r>
            <a:r>
              <a:rPr lang="ru-RU" sz="15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 выросла в Москве. </a:t>
            </a:r>
            <a:r>
              <a:rPr lang="ru-RU" sz="150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Интерес </a:t>
            </a:r>
            <a:r>
              <a:rPr lang="ru-RU" sz="15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 литературному творчеству Евгения Горская проявляла со школьных лет. Изначально это было развлечением, результаты словотворчества просто хранились в личном архиве. В начале десятых годов писательница решилась показать свои произведения специалистам. Эта попытка привела к попаданию в рамки жанра серии «Татьяна Устинова рекомендует…»</a:t>
            </a:r>
            <a:endParaRPr lang="ru-RU" sz="1500" dirty="0" smtClean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ru-RU" sz="1500" b="1" i="1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ru-RU" sz="1500" b="1" i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«Незримые нити» </a:t>
            </a:r>
          </a:p>
          <a:p>
            <a:r>
              <a:rPr lang="ru-RU" sz="15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</a:t>
            </a:r>
            <a:r>
              <a:rPr lang="ru-RU" sz="1500" dirty="0">
                <a:solidFill>
                  <a:prstClr val="black">
                    <a:lumMod val="85000"/>
                    <a:lumOff val="15000"/>
                  </a:prst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Жизнь скромной молодой художницы Натальи круто изменилась, когда у подъезда застрелили ее соседа Виктора, вышедшего прогуляться с собакой. </a:t>
            </a:r>
            <a:endParaRPr lang="ru-RU" sz="1500" dirty="0" smtClean="0">
              <a:solidFill>
                <a:prstClr val="black">
                  <a:lumMod val="85000"/>
                  <a:lumOff val="15000"/>
                </a:prst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ru-RU" sz="1500" b="1" i="1" dirty="0">
              <a:solidFill>
                <a:prstClr val="black">
                  <a:lumMod val="85000"/>
                  <a:lumOff val="15000"/>
                </a:prst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ru-RU" sz="1500" b="1" i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«Ненависть плохой советчик»</a:t>
            </a:r>
          </a:p>
          <a:p>
            <a:pPr algn="just"/>
            <a:r>
              <a:rPr lang="ru-RU" sz="15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Лера </a:t>
            </a:r>
            <a:r>
              <a:rPr lang="ru-RU" sz="1500" dirty="0">
                <a:solidFill>
                  <a:prstClr val="black">
                    <a:lumMod val="85000"/>
                    <a:lumOff val="15000"/>
                  </a:prst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всегда ждала весны, ведь в это время года случается что-то новое и замечательное. Но в этот раз вся ее жизнь пошла под откос. Любимый дедушка попал в больницу, где вскоре умер от болезни. Практически сразу после этого в парке находят тело Аксиньи, которая снимала квартиру по соседству с Лерой. Но проблемы только начинаются..</a:t>
            </a:r>
            <a:endParaRPr lang="ru-RU" sz="1500" dirty="0" smtClean="0">
              <a:solidFill>
                <a:prstClr val="black">
                  <a:lumMod val="85000"/>
                  <a:lumOff val="15000"/>
                </a:prst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ru-RU" sz="1500" b="1" i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«Судьбу случайно не встречают»</a:t>
            </a:r>
          </a:p>
          <a:p>
            <a:pPr algn="just"/>
            <a:r>
              <a:rPr lang="ru-RU" sz="15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Три подруги</a:t>
            </a:r>
            <a:r>
              <a:rPr lang="ru-RU" sz="1500" dirty="0">
                <a:solidFill>
                  <a:prstClr val="black">
                    <a:lumMod val="85000"/>
                    <a:lumOff val="15000"/>
                  </a:prst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веселая озорница Кира, капризная красавица Аля и добродушная умница Маша. Старший брат Киры Денис не воспринимал девчонок всерьез и не замечал влюбленной в него Маши, а она не смела обратить на себя его внимание. В отличие от самоуверенной Али… Но жизнь сложилась совсем не так, как они представляли в мечтах</a:t>
            </a:r>
            <a:endParaRPr lang="ru-RU" sz="1500" dirty="0" smtClean="0">
              <a:solidFill>
                <a:prstClr val="black">
                  <a:lumMod val="85000"/>
                  <a:lumOff val="15000"/>
                </a:prst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ru-RU" sz="1500" b="1" i="1" dirty="0" smtClean="0">
              <a:solidFill>
                <a:prstClr val="black">
                  <a:lumMod val="85000"/>
                  <a:lumOff val="15000"/>
                </a:prst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ru-RU" sz="15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</a:t>
            </a:r>
            <a:endParaRPr lang="ru-RU" sz="1500" dirty="0">
              <a:solidFill>
                <a:prstClr val="black">
                  <a:lumMod val="85000"/>
                  <a:lumOff val="15000"/>
                </a:prst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329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1" y="189711"/>
            <a:ext cx="8589399" cy="6354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188640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84211" y="1916832"/>
            <a:ext cx="63926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prstClr val="white"/>
                </a:solidFill>
              </a:rPr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8678" y="189711"/>
            <a:ext cx="84517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32951" y="577424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Bahnschrift Light SemiCondensed" panose="020B0502040204020203" pitchFamily="34" charset="0"/>
              </a:rPr>
              <a:t>Захар </a:t>
            </a:r>
            <a:r>
              <a:rPr lang="ru-RU" sz="54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Bahnschrift Light SemiCondensed" panose="020B0502040204020203" pitchFamily="34" charset="0"/>
              </a:rPr>
              <a:t>П</a:t>
            </a:r>
            <a:r>
              <a:rPr lang="ru-RU" sz="54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Bahnschrift Light SemiCondensed" panose="020B0502040204020203" pitchFamily="34" charset="0"/>
              </a:rPr>
              <a:t>рилепин</a:t>
            </a:r>
            <a:endParaRPr lang="ru-RU" sz="5400" b="1" dirty="0">
              <a:solidFill>
                <a:prstClr val="black">
                  <a:lumMod val="65000"/>
                  <a:lumOff val="35000"/>
                </a:prstClr>
              </a:solidFill>
              <a:latin typeface="Bahnschrift Light SemiCondensed" panose="020B0502040204020203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360" y="1568160"/>
            <a:ext cx="2820038" cy="4464496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23103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26" y="353703"/>
            <a:ext cx="8720132" cy="653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1556792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white"/>
                </a:solidFill>
              </a:rPr>
              <a:t> </a:t>
            </a:r>
            <a:endParaRPr lang="ru-RU" sz="1600" dirty="0">
              <a:solidFill>
                <a:prstClr val="black">
                  <a:lumMod val="85000"/>
                  <a:lumOff val="15000"/>
                </a:prst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79375" y="1926124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white"/>
                </a:solidFill>
              </a:rPr>
              <a:t> </a:t>
            </a:r>
            <a:endParaRPr lang="ru-RU" sz="1600" dirty="0">
              <a:solidFill>
                <a:prstClr val="black">
                  <a:lumMod val="85000"/>
                  <a:lumOff val="15000"/>
                </a:prst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02060" y="471880"/>
            <a:ext cx="7776864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500" b="1" i="1" dirty="0">
              <a:solidFill>
                <a:prstClr val="black">
                  <a:lumMod val="85000"/>
                  <a:lumOff val="15000"/>
                </a:prst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ru-RU" sz="1600" b="1" i="1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ru-RU" sz="1600" b="1" i="1" dirty="0" smtClean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46076" y="692696"/>
            <a:ext cx="74888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</a:p>
          <a:p>
            <a:pPr algn="just"/>
            <a:r>
              <a:rPr lang="ru-RU" sz="1500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Захар </a:t>
            </a:r>
            <a:r>
              <a:rPr lang="ru-RU" sz="1500" b="1" dirty="0" err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Прилепин</a:t>
            </a:r>
            <a:r>
              <a:rPr lang="ru-RU" sz="1500" b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500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  <a:r>
              <a:rPr lang="ru-RU" sz="15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– </a:t>
            </a:r>
            <a:r>
              <a:rPr lang="ru-RU" sz="15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российский писатель и публицист, лауреат премий Бориса Соколова, газеты «Литературная Россия», «Роман-газеты», Всекитайской международной литературной премии «Лучшая иностранная книга», премий «Ясная Поляна</a:t>
            </a:r>
            <a:r>
              <a:rPr lang="ru-RU" sz="15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» и др.</a:t>
            </a:r>
          </a:p>
          <a:p>
            <a:pPr algn="just"/>
            <a:endParaRPr lang="ru-RU" sz="1500" dirty="0" smtClean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/>
            <a:endParaRPr lang="ru-RU" sz="15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ru-RU" sz="1500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«Некоторые не попадут в ад»</a:t>
            </a:r>
          </a:p>
          <a:p>
            <a:pPr algn="just"/>
            <a:endParaRPr lang="ru-RU" sz="15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/>
            <a:r>
              <a:rPr lang="ru-RU" sz="15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Этот </a:t>
            </a:r>
            <a:r>
              <a:rPr lang="ru-RU" sz="15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роман ‒ своеобразная история Захара </a:t>
            </a:r>
            <a:r>
              <a:rPr lang="ru-RU" sz="1500" dirty="0" err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Прилепина</a:t>
            </a:r>
            <a:r>
              <a:rPr lang="ru-RU" sz="15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об его участии в войне, которая уже несколько лет идет на Донбассе. Это реальный отчет, дополненный художественным </a:t>
            </a:r>
            <a:r>
              <a:rPr lang="ru-RU" sz="15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вымыслом.</a:t>
            </a:r>
          </a:p>
          <a:p>
            <a:pPr algn="just"/>
            <a:endParaRPr lang="ru-RU" sz="1500" dirty="0" smtClean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/>
            <a:r>
              <a:rPr lang="ru-RU" sz="15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Рассказывая </a:t>
            </a:r>
            <a:r>
              <a:rPr lang="ru-RU" sz="15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 событиях, автор мастерски примерят несколько масок: Хлестакова, Мюнхгаузена, свидетеля на воображаемом Гаагском трибунале и даже писателя сентиментального жанра!</a:t>
            </a:r>
          </a:p>
          <a:p>
            <a:pPr algn="just"/>
            <a:endParaRPr lang="ru-RU" sz="15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/>
            <a:r>
              <a:rPr lang="ru-RU" sz="15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И </a:t>
            </a:r>
            <a:r>
              <a:rPr lang="ru-RU" sz="15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неважно, на чьей стороне вы находитесь: роман точно не оставит вас равнодушным и наверняка заставит пересмотреть взгляды, задуматься о том, что на самом деле происходит на территории ДНР…</a:t>
            </a:r>
            <a:endParaRPr lang="ru-RU" sz="1500" dirty="0" smtClean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ru-RU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ru-RU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963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66" y="188640"/>
            <a:ext cx="8667818" cy="638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188640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84211" y="1916832"/>
            <a:ext cx="63926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prstClr val="white"/>
                </a:solidFill>
              </a:rPr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8678" y="189711"/>
            <a:ext cx="84517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32951" y="577424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Bahnschrift Light SemiCondensed" panose="020B0502040204020203" pitchFamily="34" charset="0"/>
              </a:rPr>
              <a:t>Сергей </a:t>
            </a:r>
            <a:r>
              <a:rPr lang="ru-RU" sz="54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Bahnschrift Light SemiCondensed" panose="020B0502040204020203" pitchFamily="34" charset="0"/>
              </a:rPr>
              <a:t>Малозёмов</a:t>
            </a:r>
            <a:endParaRPr lang="ru-RU" sz="5400" b="1" dirty="0">
              <a:solidFill>
                <a:prstClr val="black">
                  <a:lumMod val="65000"/>
                  <a:lumOff val="35000"/>
                </a:prstClr>
              </a:solidFill>
              <a:latin typeface="Bahnschrift Light SemiCondensed" panose="020B0502040204020203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48" y="1661161"/>
            <a:ext cx="2448272" cy="387571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262" y="1659082"/>
            <a:ext cx="2400626" cy="387571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735" y="1661161"/>
            <a:ext cx="2584737" cy="3873631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62849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60" y="312422"/>
            <a:ext cx="8597820" cy="6387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1556792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white"/>
                </a:solidFill>
              </a:rPr>
              <a:t> </a:t>
            </a:r>
            <a:endParaRPr lang="ru-RU" sz="1600" dirty="0">
              <a:solidFill>
                <a:prstClr val="black">
                  <a:lumMod val="85000"/>
                  <a:lumOff val="15000"/>
                </a:prst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79375" y="1926124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white"/>
                </a:solidFill>
              </a:rPr>
              <a:t> </a:t>
            </a:r>
            <a:endParaRPr lang="ru-RU" sz="1600" dirty="0">
              <a:solidFill>
                <a:prstClr val="black">
                  <a:lumMod val="85000"/>
                  <a:lumOff val="15000"/>
                </a:prst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956627"/>
            <a:ext cx="75608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Сергей </a:t>
            </a:r>
            <a:r>
              <a:rPr lang="ru-RU" sz="1500" b="1" dirty="0" err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Малозёмов</a:t>
            </a:r>
            <a:r>
              <a:rPr lang="ru-RU" sz="1500" b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5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– известный телеведущий, дипломированный врач, создатель и автор научно-популярных программ телеканала НТВ – «Чудо техники» и «Еда живая и мёртвая». </a:t>
            </a:r>
            <a:endParaRPr lang="ru-RU" sz="1500" dirty="0" smtClean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/>
            <a:endParaRPr lang="ru-RU" sz="15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/>
            <a:r>
              <a:rPr lang="ru-RU" sz="15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Книги серии «Еда живая и мертвая» расскажут о </a:t>
            </a:r>
            <a:r>
              <a:rPr lang="ru-RU" sz="15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тех продуктах, которые составляют основу нашего рациона, о борьбе человечества с худобой и лишним весом, о том, как питаться, чтобы жить дольше. </a:t>
            </a:r>
            <a:endParaRPr lang="ru-RU" sz="1500" dirty="0" smtClean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/>
            <a:endParaRPr lang="ru-RU" sz="1500" dirty="0" smtClean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/>
            <a:r>
              <a:rPr lang="ru-RU" sz="15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Книги </a:t>
            </a:r>
            <a:r>
              <a:rPr lang="ru-RU" sz="1500" dirty="0" err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Малозёмова</a:t>
            </a:r>
            <a:r>
              <a:rPr lang="ru-RU" sz="15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ответят на вопросы:</a:t>
            </a:r>
          </a:p>
          <a:p>
            <a:pPr algn="just"/>
            <a:endParaRPr lang="ru-RU" sz="1500" dirty="0" smtClean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Имеет </a:t>
            </a:r>
            <a:r>
              <a:rPr lang="ru-RU" sz="15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ли смысл переходить на обезжиренные продукты?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Почему </a:t>
            </a:r>
            <a:r>
              <a:rPr lang="ru-RU" sz="15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не работают диеты?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Страшны </a:t>
            </a:r>
            <a:r>
              <a:rPr lang="ru-RU" sz="15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ли пестициды и нитраты в овощах и фруктах?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Что </a:t>
            </a:r>
            <a:r>
              <a:rPr lang="ru-RU" sz="15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говорит наука о разгрузочных днях?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Как </a:t>
            </a:r>
            <a:r>
              <a:rPr lang="ru-RU" sz="15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питаются долгожители</a:t>
            </a:r>
            <a:r>
              <a:rPr lang="ru-RU" sz="15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Как худеть без вреда для здоровья?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500" dirty="0" smtClean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/>
            <a:r>
              <a:rPr lang="ru-RU" sz="15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ru-RU" sz="15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963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76" y="287017"/>
            <a:ext cx="8557595" cy="6356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84211" y="1916832"/>
            <a:ext cx="63926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prstClr val="white"/>
                </a:solidFill>
              </a:rPr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8678" y="189711"/>
            <a:ext cx="84517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32951" y="577424"/>
            <a:ext cx="77048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5400" b="1" dirty="0" smtClean="0">
              <a:solidFill>
                <a:prstClr val="black">
                  <a:lumMod val="65000"/>
                  <a:lumOff val="35000"/>
                </a:prstClr>
              </a:solidFill>
              <a:latin typeface="Bahnschrift Light SemiCondensed" panose="020B0502040204020203" pitchFamily="34" charset="0"/>
            </a:endParaRPr>
          </a:p>
          <a:p>
            <a:pPr algn="ctr"/>
            <a:endParaRPr lang="ru-RU" sz="5400" b="1" dirty="0" smtClean="0">
              <a:solidFill>
                <a:prstClr val="black">
                  <a:lumMod val="65000"/>
                  <a:lumOff val="35000"/>
                </a:prstClr>
              </a:solidFill>
              <a:latin typeface="Bahnschrift Light SemiCondensed" panose="020B0502040204020203" pitchFamily="34" charset="0"/>
            </a:endParaRPr>
          </a:p>
          <a:p>
            <a:pPr algn="ctr"/>
            <a:r>
              <a:rPr lang="ru-RU" sz="5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Bahnschrift Light SemiCondensed" panose="020B0502040204020203" pitchFamily="34" charset="0"/>
              </a:rPr>
              <a:t>Ждем встречи с вами, дорогие читатели!</a:t>
            </a:r>
          </a:p>
          <a:p>
            <a:pPr algn="ctr"/>
            <a:r>
              <a:rPr lang="ru-RU" sz="5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Bahnschrift Light SemiCondensed" panose="020B0502040204020203" pitchFamily="34" charset="0"/>
              </a:rPr>
              <a:t> </a:t>
            </a:r>
            <a:endParaRPr lang="ru-RU" sz="5400" b="1" dirty="0">
              <a:solidFill>
                <a:prstClr val="black">
                  <a:lumMod val="65000"/>
                  <a:lumOff val="35000"/>
                </a:prstClr>
              </a:solidFill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84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640960" cy="636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27584" y="856128"/>
            <a:ext cx="770485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Уважаемые </a:t>
            </a:r>
            <a:r>
              <a:rPr lang="ru-RU" sz="3600" b="1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рощинцы</a:t>
            </a:r>
            <a:r>
              <a:rPr lang="ru-RU" sz="36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!</a:t>
            </a:r>
          </a:p>
          <a:p>
            <a:endParaRPr lang="ru-RU" sz="2800" b="1" dirty="0">
              <a:solidFill>
                <a:schemeClr val="bg1">
                  <a:lumMod val="65000"/>
                  <a:lumOff val="3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sz="2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</a:t>
            </a:r>
            <a:r>
              <a:rPr lang="ru-RU" sz="2400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Рощинская</a:t>
            </a:r>
            <a:r>
              <a:rPr lang="ru-RU" sz="2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поселковая библиотека предлагает вам познакомиться с новинками, поступившими в фонд библиотеки в 2020 году. </a:t>
            </a:r>
          </a:p>
          <a:p>
            <a:endParaRPr lang="ru-RU" sz="2400" dirty="0" smtClean="0">
              <a:solidFill>
                <a:schemeClr val="bg1">
                  <a:lumMod val="65000"/>
                  <a:lumOff val="3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sz="2400" smtClean="0">
                <a:solidFill>
                  <a:schemeClr val="bg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В </a:t>
            </a:r>
            <a:r>
              <a:rPr lang="ru-RU" sz="2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электронной презентации </a:t>
            </a:r>
            <a:r>
              <a:rPr lang="ru-RU" sz="2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</a:t>
            </a:r>
            <a:r>
              <a:rPr lang="ru-RU" sz="2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ашему </a:t>
            </a:r>
            <a:r>
              <a:rPr lang="ru-RU" sz="2400" dirty="0">
                <a:solidFill>
                  <a:schemeClr val="bg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вниманию представлены </a:t>
            </a:r>
            <a:r>
              <a:rPr lang="ru-RU" sz="2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книги </a:t>
            </a:r>
            <a:r>
              <a:rPr lang="ru-RU" sz="2400" dirty="0">
                <a:solidFill>
                  <a:schemeClr val="bg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отечественных и </a:t>
            </a:r>
            <a:r>
              <a:rPr lang="ru-RU" sz="2400">
                <a:solidFill>
                  <a:schemeClr val="bg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зарубежных  </a:t>
            </a:r>
            <a:r>
              <a:rPr lang="ru-RU" sz="2400" smtClean="0">
                <a:solidFill>
                  <a:schemeClr val="bg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авторов разных </a:t>
            </a:r>
            <a:r>
              <a:rPr lang="ru-RU" sz="2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жанров, </a:t>
            </a:r>
          </a:p>
          <a:p>
            <a:endParaRPr lang="ru-RU" sz="2400" dirty="0" smtClean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ru-RU" sz="24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</a:t>
            </a:r>
            <a:endParaRPr lang="ru-RU" sz="24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505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2" y="190287"/>
            <a:ext cx="8921047" cy="6683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32951" y="577424"/>
            <a:ext cx="7704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Bahnschrift Light SemiCondensed" panose="020B0502040204020203" pitchFamily="34" charset="0"/>
              </a:rPr>
              <a:t>Элизабет Джейн </a:t>
            </a:r>
            <a:r>
              <a:rPr lang="ru-RU" sz="5400" b="1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Bahnschrift Light SemiCondensed" panose="020B0502040204020203" pitchFamily="34" charset="0"/>
              </a:rPr>
              <a:t>Говард</a:t>
            </a:r>
            <a:endParaRPr lang="ru-RU" sz="5400" b="1" dirty="0" smtClean="0">
              <a:solidFill>
                <a:schemeClr val="bg1">
                  <a:lumMod val="65000"/>
                  <a:lumOff val="35000"/>
                </a:schemeClr>
              </a:solidFill>
              <a:latin typeface="Bahnschrift Light SemiCondensed" panose="020B0502040204020203" pitchFamily="34" charset="0"/>
            </a:endParaRPr>
          </a:p>
          <a:p>
            <a:pPr algn="ctr"/>
            <a:r>
              <a:rPr lang="ru-RU" sz="54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Bahnschrift Light SemiCondensed" panose="020B0502040204020203" pitchFamily="34" charset="0"/>
              </a:rPr>
              <a:t>«Хроники Семьи </a:t>
            </a:r>
            <a:r>
              <a:rPr lang="ru-RU" sz="5400" b="1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Bahnschrift Light SemiCondensed" panose="020B0502040204020203" pitchFamily="34" charset="0"/>
              </a:rPr>
              <a:t>Казалет</a:t>
            </a:r>
            <a:r>
              <a:rPr lang="ru-RU" sz="5400" b="1" i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Bahnschrift Light SemiCondensed" panose="020B0502040204020203" pitchFamily="34" charset="0"/>
              </a:rPr>
              <a:t>»</a:t>
            </a:r>
            <a:endParaRPr lang="ru-RU" sz="5400" b="1" i="1" dirty="0">
              <a:solidFill>
                <a:schemeClr val="bg1">
                  <a:lumMod val="65000"/>
                  <a:lumOff val="35000"/>
                </a:schemeClr>
              </a:solidFill>
              <a:latin typeface="Bahnschrift Light SemiCondensed" panose="020B050204020402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4" y="2852935"/>
            <a:ext cx="1801881" cy="2927854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428" y="2842055"/>
            <a:ext cx="1829044" cy="2944097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379" y="2839350"/>
            <a:ext cx="1902845" cy="2946802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821924"/>
            <a:ext cx="1781089" cy="2958865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41558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1011"/>
            <a:ext cx="8712968" cy="652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836712"/>
            <a:ext cx="7632848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</a:t>
            </a:r>
            <a:r>
              <a:rPr lang="ru-RU" sz="15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Цикл </a:t>
            </a:r>
            <a:r>
              <a:rPr lang="ru-RU" sz="15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«Хроника семьи </a:t>
            </a:r>
            <a:r>
              <a:rPr lang="ru-RU" sz="1500" b="1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Казалет</a:t>
            </a:r>
            <a:r>
              <a:rPr lang="ru-RU" sz="15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» </a:t>
            </a:r>
            <a:r>
              <a:rPr lang="ru-RU" sz="1500" dirty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принес </a:t>
            </a:r>
            <a:r>
              <a:rPr lang="ru-RU" sz="15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Элизабет Джейн </a:t>
            </a:r>
            <a:r>
              <a:rPr lang="ru-RU" sz="1500" b="1" i="1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Говард</a:t>
            </a:r>
            <a:r>
              <a:rPr lang="ru-RU" sz="15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5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5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мировую </a:t>
            </a:r>
            <a:r>
              <a:rPr lang="ru-RU" sz="1500" dirty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известность. </a:t>
            </a:r>
            <a:endParaRPr lang="ru-RU" sz="1500" dirty="0" smtClean="0">
              <a:solidFill>
                <a:schemeClr val="bg1">
                  <a:lumMod val="85000"/>
                  <a:lumOff val="1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ru-RU" sz="1500" dirty="0" smtClean="0">
              <a:solidFill>
                <a:schemeClr val="bg1">
                  <a:lumMod val="85000"/>
                  <a:lumOff val="1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sz="15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События </a:t>
            </a:r>
            <a:r>
              <a:rPr lang="ru-RU" sz="1500" dirty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пяти книг охватывают период с 1914 по 1950-е годы. Это история большой английской семьи, которую вместе со всей Европой захлестывает хаос двух мировых войн и их последствия. Мир, который знали родители, оказывается разрушен, и новому поколению – шаг за шагом – приходится отстраивать и обживать его заново</a:t>
            </a:r>
            <a:r>
              <a:rPr lang="ru-RU" sz="15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endParaRPr lang="ru-RU" sz="1500" dirty="0" smtClean="0">
              <a:solidFill>
                <a:schemeClr val="bg1">
                  <a:lumMod val="85000"/>
                  <a:lumOff val="1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sz="15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Что </a:t>
            </a:r>
            <a:r>
              <a:rPr lang="ru-RU" sz="1500" dirty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ели, как одевались, как был устроен быт аристократической семьи накануне и во время Второй мировой войны? Как проходили семейные застолья, вызывающие воспоминания о знаменитых семейных обедах в «Саге о Форсайтах</a:t>
            </a:r>
            <a:r>
              <a:rPr lang="ru-RU" sz="15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».</a:t>
            </a:r>
          </a:p>
          <a:p>
            <a:endParaRPr lang="ru-RU" sz="1500" dirty="0" smtClean="0">
              <a:solidFill>
                <a:schemeClr val="bg1">
                  <a:lumMod val="85000"/>
                  <a:lumOff val="1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sz="15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Герои </a:t>
            </a:r>
            <a:r>
              <a:rPr lang="ru-RU" sz="1500" dirty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романов переживают взаимное непонимание отцов и детей, запретную страсть, соперничество, ревность, острое одиночество, жажду любви и счастья</a:t>
            </a:r>
            <a:r>
              <a:rPr lang="ru-RU" sz="15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endParaRPr lang="ru-RU" sz="1500" dirty="0" smtClean="0">
              <a:solidFill>
                <a:schemeClr val="bg1">
                  <a:lumMod val="85000"/>
                  <a:lumOff val="1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sz="1500" dirty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 произведениям цикла в Великобритании снят сериал </a:t>
            </a:r>
            <a:r>
              <a:rPr lang="ru-RU" sz="15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5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</a:t>
            </a:r>
            <a:r>
              <a:rPr lang="ru-RU" sz="15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5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Cazalets</a:t>
            </a:r>
            <a:r>
              <a:rPr lang="ru-RU" sz="1500" dirty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(2001 - </a:t>
            </a:r>
            <a:r>
              <a:rPr lang="ru-RU" sz="15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....).</a:t>
            </a:r>
            <a:endParaRPr lang="ru-RU" sz="1500" dirty="0">
              <a:solidFill>
                <a:schemeClr val="bg1">
                  <a:lumMod val="85000"/>
                  <a:lumOff val="1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556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651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188640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75856" y="1758301"/>
            <a:ext cx="540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en-US" b="1" dirty="0" smtClean="0"/>
              <a:t>”</a:t>
            </a:r>
            <a:r>
              <a:rPr lang="ru-RU" b="1" dirty="0"/>
              <a:t>» .</a:t>
            </a:r>
          </a:p>
          <a:p>
            <a:r>
              <a:rPr lang="ru-RU" b="1" dirty="0"/>
              <a:t> 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27424"/>
            <a:ext cx="2448272" cy="3768855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27424"/>
            <a:ext cx="2520280" cy="378042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924" y="1727424"/>
            <a:ext cx="2471532" cy="378042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11" name="Прямоугольник 10"/>
          <p:cNvSpPr/>
          <p:nvPr/>
        </p:nvSpPr>
        <p:spPr>
          <a:xfrm>
            <a:off x="832951" y="577424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Bahnschrift Light SemiCondensed" panose="020B0502040204020203" pitchFamily="34" charset="0"/>
              </a:rPr>
              <a:t>Лайза</a:t>
            </a:r>
            <a:r>
              <a:rPr lang="ru-RU" sz="54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Bahnschrift Light SemiCondensed" panose="020B0502040204020203" pitchFamily="34" charset="0"/>
              </a:rPr>
              <a:t> </a:t>
            </a:r>
            <a:r>
              <a:rPr lang="ru-RU" sz="5400" b="1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Bahnschrift Light SemiCondensed" panose="020B0502040204020203" pitchFamily="34" charset="0"/>
              </a:rPr>
              <a:t>Джуэлл</a:t>
            </a:r>
            <a:endParaRPr lang="ru-RU" sz="5400" b="1" dirty="0">
              <a:solidFill>
                <a:schemeClr val="bg1">
                  <a:lumMod val="65000"/>
                  <a:lumOff val="35000"/>
                </a:schemeClr>
              </a:solidFill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89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854"/>
            <a:ext cx="8640960" cy="6473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188640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557972"/>
            <a:ext cx="8280920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white"/>
                </a:solidFill>
              </a:rPr>
              <a:t> </a:t>
            </a:r>
            <a:r>
              <a:rPr lang="ru-RU" sz="15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Книги </a:t>
            </a:r>
            <a:r>
              <a:rPr lang="ru-RU" sz="15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Лайзы</a:t>
            </a:r>
            <a:r>
              <a:rPr lang="ru-RU" sz="15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5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Джуэлл</a:t>
            </a:r>
            <a:r>
              <a:rPr lang="ru-RU" sz="15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несут в себе яркий эмоциональный заряд и неизменно покоряют читателей по всему миру нетривиальными сюжетами и многогранными, словно списанными с живых людей, персонажами. </a:t>
            </a:r>
          </a:p>
          <a:p>
            <a:r>
              <a:rPr lang="ru-RU" sz="15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 фонде библиотеки поступили три новые книги британской постельницы.</a:t>
            </a:r>
          </a:p>
          <a:p>
            <a:endParaRPr lang="ru-RU" sz="1500" dirty="0" smtClean="0">
              <a:solidFill>
                <a:schemeClr val="bg1">
                  <a:lumMod val="85000"/>
                  <a:lumOff val="1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ru-RU" sz="15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«Правда о </a:t>
            </a:r>
            <a:r>
              <a:rPr lang="ru-RU" sz="1500" b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Мэлоди</a:t>
            </a:r>
            <a:r>
              <a:rPr lang="ru-RU" sz="15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Браун» </a:t>
            </a:r>
            <a:endParaRPr lang="ru-RU" sz="1500" b="1" dirty="0" smtClean="0">
              <a:solidFill>
                <a:schemeClr val="bg1">
                  <a:lumMod val="85000"/>
                  <a:lumOff val="1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ru-RU" sz="1500" b="1" dirty="0" smtClean="0">
              <a:solidFill>
                <a:schemeClr val="bg1">
                  <a:lumMod val="85000"/>
                  <a:lumOff val="1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sz="15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Мелоди</a:t>
            </a:r>
            <a:r>
              <a:rPr lang="ru-RU" sz="15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500" dirty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Браун живет в муниципальной квартире в центре </a:t>
            </a:r>
            <a:r>
              <a:rPr lang="ru-RU" sz="15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Лондона, </a:t>
            </a:r>
            <a:r>
              <a:rPr lang="ru-RU" sz="1500" dirty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ведет замкнутый образ жизни. Известно лишь, что она дорожит сыном и работой и у нее нет </a:t>
            </a:r>
            <a:r>
              <a:rPr lang="ru-RU" sz="15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друзей. Однажды </a:t>
            </a:r>
            <a:r>
              <a:rPr lang="ru-RU" sz="1500" dirty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она знакомится в автобусе с приятным мужчиной, который приглашает ее на свидание… на шоу гипноза</a:t>
            </a:r>
            <a:r>
              <a:rPr lang="ru-RU" sz="15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endParaRPr lang="ru-RU" sz="1500" dirty="0">
              <a:solidFill>
                <a:schemeClr val="bg1">
                  <a:lumMod val="85000"/>
                  <a:lumOff val="1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ru-RU" sz="15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«За век </a:t>
            </a:r>
            <a:r>
              <a:rPr lang="ru-RU" sz="15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до встречи» </a:t>
            </a:r>
            <a:r>
              <a:rPr lang="ru-RU" sz="15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algn="ctr"/>
            <a:endParaRPr lang="ru-RU" sz="1500" b="1" dirty="0" smtClean="0">
              <a:solidFill>
                <a:schemeClr val="bg1">
                  <a:lumMod val="85000"/>
                  <a:lumOff val="1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sz="15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Лондон</a:t>
            </a:r>
            <a:r>
              <a:rPr lang="ru-RU" sz="1500" dirty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1920 год. Днем </a:t>
            </a:r>
            <a:r>
              <a:rPr lang="ru-RU" sz="15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Арлетт</a:t>
            </a:r>
            <a:r>
              <a:rPr lang="ru-RU" sz="1500" dirty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работает в универмаге Либерти, а ночи проводит в гламурном водовороте вечеринок, коктейлей и джаза. Но этот сумрачный мир полон опасных соблазнов, и </a:t>
            </a:r>
            <a:r>
              <a:rPr lang="ru-RU" sz="15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Арлетт</a:t>
            </a:r>
            <a:r>
              <a:rPr lang="ru-RU" sz="1500" dirty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однажды попадает в его ловушку. </a:t>
            </a:r>
            <a:endParaRPr lang="ru-RU" sz="1500" dirty="0" smtClean="0">
              <a:solidFill>
                <a:schemeClr val="bg1">
                  <a:lumMod val="85000"/>
                  <a:lumOff val="1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ru-RU" sz="1500" dirty="0" smtClean="0">
              <a:solidFill>
                <a:schemeClr val="bg1">
                  <a:lumMod val="85000"/>
                  <a:lumOff val="1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ru-RU" sz="15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«Встретимся </a:t>
            </a:r>
            <a:r>
              <a:rPr lang="ru-RU" sz="15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у Ральфа» </a:t>
            </a:r>
            <a:endParaRPr lang="ru-RU" sz="1500" b="1" dirty="0" smtClean="0">
              <a:solidFill>
                <a:schemeClr val="bg1">
                  <a:lumMod val="85000"/>
                  <a:lumOff val="1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ru-RU" sz="1500" b="1" dirty="0" smtClean="0">
              <a:solidFill>
                <a:schemeClr val="bg1">
                  <a:lumMod val="85000"/>
                  <a:lumOff val="1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sz="15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Одну </a:t>
            </a:r>
            <a:r>
              <a:rPr lang="ru-RU" sz="1500" dirty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из </a:t>
            </a:r>
            <a:r>
              <a:rPr lang="ru-RU" sz="15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квартир лондонского дома </a:t>
            </a:r>
            <a:r>
              <a:rPr lang="ru-RU" sz="1500" dirty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занимают давние друзья Ральф и Смит, другую – влюбленная пара, Карл и </a:t>
            </a:r>
            <a:r>
              <a:rPr lang="ru-RU" sz="15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Шевон</a:t>
            </a:r>
            <a:r>
              <a:rPr lang="ru-RU" sz="1500" dirty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Их привычный уклад нарушается, когда расчетливая красотка с верхнего этажа </a:t>
            </a:r>
            <a:r>
              <a:rPr lang="ru-RU" sz="15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Шери</a:t>
            </a:r>
            <a:r>
              <a:rPr lang="ru-RU" sz="1500" dirty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начинает недвусмысленно интересоваться </a:t>
            </a:r>
            <a:r>
              <a:rPr lang="ru-RU" sz="15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Карлом…</a:t>
            </a:r>
            <a:endParaRPr lang="ru-RU" sz="1500" dirty="0">
              <a:solidFill>
                <a:schemeClr val="bg1">
                  <a:lumMod val="85000"/>
                  <a:lumOff val="1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557972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 </a:t>
            </a:r>
            <a:endParaRPr lang="ru-RU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89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99" y="188640"/>
            <a:ext cx="8712968" cy="6301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188640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212538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Чарльз Мартин</a:t>
            </a:r>
            <a:endParaRPr lang="ru-RU" sz="4800" b="1" dirty="0">
              <a:solidFill>
                <a:schemeClr val="bg1">
                  <a:lumMod val="65000"/>
                  <a:lumOff val="3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9" t="6505"/>
          <a:stretch/>
        </p:blipFill>
        <p:spPr bwMode="auto">
          <a:xfrm>
            <a:off x="539552" y="1257718"/>
            <a:ext cx="2538702" cy="4078763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7" t="7089"/>
          <a:stretch/>
        </p:blipFill>
        <p:spPr bwMode="auto">
          <a:xfrm>
            <a:off x="3379135" y="1257719"/>
            <a:ext cx="2584122" cy="402733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889" y="1257717"/>
            <a:ext cx="2507583" cy="4027331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6024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36" y="252555"/>
            <a:ext cx="8720132" cy="653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1556792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white"/>
                </a:solidFill>
              </a:rPr>
              <a:t> </a:t>
            </a:r>
            <a:endParaRPr lang="ru-RU" sz="1600" dirty="0">
              <a:solidFill>
                <a:schemeClr val="bg1">
                  <a:lumMod val="85000"/>
                  <a:lumOff val="1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79375" y="1926124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white"/>
                </a:solidFill>
              </a:rPr>
              <a:t> </a:t>
            </a:r>
            <a:endParaRPr lang="ru-RU" sz="1600" dirty="0">
              <a:solidFill>
                <a:schemeClr val="bg1">
                  <a:lumMod val="85000"/>
                  <a:lumOff val="1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11570" y="587296"/>
            <a:ext cx="7776864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Чарльз Мартин </a:t>
            </a:r>
            <a:r>
              <a:rPr lang="ru-RU" sz="15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—известный американский писатель. Его  </a:t>
            </a:r>
            <a:r>
              <a:rPr lang="ru-RU" sz="1500" dirty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романы переведены на 17 языков. </a:t>
            </a:r>
            <a:r>
              <a:rPr lang="ru-RU" sz="15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Мартин </a:t>
            </a:r>
            <a:r>
              <a:rPr lang="ru-RU" sz="1500" dirty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удивительно тонко пишет о любви, в том числе любви к жизни, о поиске себя и своего пути. </a:t>
            </a:r>
            <a:r>
              <a:rPr lang="ru-RU" sz="15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Его романы это сочетание разных жанров: психологической </a:t>
            </a:r>
            <a:r>
              <a:rPr lang="ru-RU" sz="1500" dirty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прозы, </a:t>
            </a:r>
            <a:r>
              <a:rPr lang="ru-RU" sz="15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авантюрного </a:t>
            </a:r>
            <a:r>
              <a:rPr lang="ru-RU" sz="1500" dirty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 любовного романа. </a:t>
            </a:r>
            <a:endParaRPr lang="ru-RU" sz="1500" dirty="0" smtClean="0">
              <a:solidFill>
                <a:schemeClr val="bg1">
                  <a:lumMod val="85000"/>
                  <a:lumOff val="1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ru-RU" sz="1500" dirty="0">
              <a:solidFill>
                <a:schemeClr val="bg1">
                  <a:lumMod val="85000"/>
                  <a:lumOff val="1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ru-RU" sz="15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«Слезы небес» </a:t>
            </a:r>
            <a:r>
              <a:rPr lang="ru-RU" sz="15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</a:p>
          <a:p>
            <a:r>
              <a:rPr lang="ru-RU" sz="15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Каково </a:t>
            </a:r>
            <a:r>
              <a:rPr lang="ru-RU" sz="1500" dirty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осознавать, что твоя жизнь пошла прахом из-за обмана близкого </a:t>
            </a:r>
            <a:r>
              <a:rPr lang="ru-RU" sz="15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человека, понимать</a:t>
            </a:r>
            <a:r>
              <a:rPr lang="ru-RU" sz="1500" dirty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что твое доверие и любовь обманули? И разве можно исправить то, что уходит корнями в прошлое на десятки лет? Потеряв ресторан, основанный на побережье еще ее родителями, Элли и представить не могла, что это запустит череду загадочных </a:t>
            </a:r>
            <a:r>
              <a:rPr lang="ru-RU" sz="15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событий.</a:t>
            </a:r>
          </a:p>
          <a:p>
            <a:endParaRPr lang="ru-RU" sz="1500" dirty="0" smtClean="0">
              <a:solidFill>
                <a:schemeClr val="bg1">
                  <a:lumMod val="85000"/>
                  <a:lumOff val="1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ru-RU" sz="15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«Там, </a:t>
            </a:r>
            <a:r>
              <a:rPr lang="ru-RU" sz="15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где кончается </a:t>
            </a:r>
            <a:r>
              <a:rPr lang="ru-RU" sz="15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река»  </a:t>
            </a:r>
          </a:p>
          <a:p>
            <a:r>
              <a:rPr lang="ru-RU" sz="15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Судьбы </a:t>
            </a:r>
            <a:r>
              <a:rPr lang="ru-RU" sz="1500" dirty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художника из маленького провинциального города и дочери влиятельного политика должны были сложиться иначе. </a:t>
            </a:r>
            <a:r>
              <a:rPr lang="ru-RU" sz="15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Доссу</a:t>
            </a:r>
            <a:r>
              <a:rPr lang="ru-RU" sz="1500" dirty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и Эбби, выходцам из разных социальных слоев, не стоило встречаться и уж тем более любить друг </a:t>
            </a:r>
            <a:r>
              <a:rPr lang="ru-RU" sz="15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друга, когда  </a:t>
            </a:r>
            <a:r>
              <a:rPr lang="ru-RU" sz="1500" dirty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весь мир против их союза</a:t>
            </a:r>
            <a:r>
              <a:rPr lang="ru-RU" sz="15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endParaRPr lang="ru-RU" sz="1500" dirty="0" smtClean="0">
              <a:solidFill>
                <a:schemeClr val="bg1">
                  <a:lumMod val="85000"/>
                  <a:lumOff val="1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ru-RU" sz="15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«Ловец огней </a:t>
            </a:r>
            <a:r>
              <a:rPr lang="ru-RU" sz="15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на звездном </a:t>
            </a:r>
            <a:r>
              <a:rPr lang="ru-RU" sz="15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небе» </a:t>
            </a:r>
          </a:p>
          <a:p>
            <a:r>
              <a:rPr lang="ru-RU" sz="15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Чейз </a:t>
            </a:r>
            <a:r>
              <a:rPr lang="ru-RU" sz="1500" dirty="0">
                <a:solidFill>
                  <a:schemeClr val="bg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Уокер всю жизнь разыскивал своего настоящего отца, но его попытки так и не увенчались успехом. Когда волей случая ему приходится принять участие в судьбе Майки, десятилетнего сироты, найденного возле железной дороги, Чейз решает, что не в силах смириться с тем, что еще одно детство загублено, и берет ребенка на воспитание.</a:t>
            </a:r>
          </a:p>
          <a:p>
            <a:endParaRPr lang="ru-RU" sz="1500" dirty="0">
              <a:solidFill>
                <a:schemeClr val="bg1">
                  <a:lumMod val="85000"/>
                  <a:lumOff val="1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301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37" y="332656"/>
            <a:ext cx="8855638" cy="6634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188640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84211" y="1916832"/>
            <a:ext cx="63926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8678" y="189711"/>
            <a:ext cx="84517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53432"/>
            <a:ext cx="2592288" cy="4144232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171" y="1753432"/>
            <a:ext cx="2540415" cy="4144232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349" y="1753432"/>
            <a:ext cx="2476123" cy="4144232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13" name="Прямоугольник 12"/>
          <p:cNvSpPr/>
          <p:nvPr/>
        </p:nvSpPr>
        <p:spPr>
          <a:xfrm>
            <a:off x="832951" y="577424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Bahnschrift Light SemiCondensed" panose="020B0502040204020203" pitchFamily="34" charset="0"/>
              </a:rPr>
              <a:t>Слава </a:t>
            </a:r>
            <a:r>
              <a:rPr lang="ru-RU" sz="5400" b="1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Bahnschrift Light SemiCondensed" panose="020B0502040204020203" pitchFamily="34" charset="0"/>
              </a:rPr>
              <a:t>Сэ</a:t>
            </a:r>
            <a:endParaRPr lang="ru-RU" sz="5400" b="1" dirty="0">
              <a:solidFill>
                <a:schemeClr val="bg1">
                  <a:lumMod val="65000"/>
                  <a:lumOff val="35000"/>
                </a:schemeClr>
              </a:solidFill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82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918</TotalTime>
  <Words>1365</Words>
  <Application>Microsoft Office PowerPoint</Application>
  <PresentationFormat>Экран (4:3)</PresentationFormat>
  <Paragraphs>136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Владелец</cp:lastModifiedBy>
  <cp:revision>81</cp:revision>
  <dcterms:created xsi:type="dcterms:W3CDTF">2018-08-07T11:06:57Z</dcterms:created>
  <dcterms:modified xsi:type="dcterms:W3CDTF">2020-05-18T08:20:11Z</dcterms:modified>
</cp:coreProperties>
</file>